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93" r:id="rId7"/>
    <p:sldId id="260" r:id="rId8"/>
    <p:sldId id="261" r:id="rId9"/>
    <p:sldId id="294" r:id="rId10"/>
    <p:sldId id="295" r:id="rId11"/>
    <p:sldId id="262" r:id="rId12"/>
    <p:sldId id="263" r:id="rId13"/>
    <p:sldId id="264" r:id="rId14"/>
    <p:sldId id="296" r:id="rId15"/>
    <p:sldId id="265" r:id="rId16"/>
    <p:sldId id="266" r:id="rId17"/>
    <p:sldId id="267" r:id="rId18"/>
    <p:sldId id="298" r:id="rId19"/>
    <p:sldId id="300" r:id="rId20"/>
    <p:sldId id="299" r:id="rId21"/>
    <p:sldId id="301" r:id="rId22"/>
    <p:sldId id="302" r:id="rId23"/>
    <p:sldId id="303" r:id="rId24"/>
    <p:sldId id="304" r:id="rId25"/>
    <p:sldId id="305" r:id="rId26"/>
    <p:sldId id="268" r:id="rId27"/>
    <p:sldId id="297" r:id="rId28"/>
    <p:sldId id="306" r:id="rId29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901" autoAdjust="0"/>
  </p:normalViewPr>
  <p:slideViewPr>
    <p:cSldViewPr snapToGrid="0">
      <p:cViewPr varScale="1">
        <p:scale>
          <a:sx n="98" d="100"/>
          <a:sy n="98" d="100"/>
        </p:scale>
        <p:origin x="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44ABA-A7FE-4C57-9D03-7133D189A8E3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A3BA9-29E3-48C1-95AC-14E9AAA35A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37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A3BA9-29E3-48C1-95AC-14E9AAA35A7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39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961344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80400" y="4216680"/>
            <a:ext cx="961344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60664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80400" y="421668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606640" y="421668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930840" y="233676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7181280" y="233676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80400" y="421668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930840" y="421668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7181280" y="421668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80400" y="2336760"/>
            <a:ext cx="9613440" cy="3598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961344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469116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06640" y="2336760"/>
            <a:ext cx="469116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80400" y="753120"/>
            <a:ext cx="9613440" cy="5010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606640" y="2336760"/>
            <a:ext cx="469116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80400" y="421668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80400" y="2336760"/>
            <a:ext cx="9613440" cy="3598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469116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0664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06640" y="421668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0664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80400" y="4216680"/>
            <a:ext cx="961344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961344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80400" y="4216680"/>
            <a:ext cx="961344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0664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80400" y="421668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5606640" y="421668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930840" y="233676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7181280" y="233676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80400" y="421668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930840" y="421668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7181280" y="4216680"/>
            <a:ext cx="309528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961344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469116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606640" y="2336760"/>
            <a:ext cx="469116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80400" y="753120"/>
            <a:ext cx="9613440" cy="5010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606640" y="2336760"/>
            <a:ext cx="469116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80400" y="421668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4691160" cy="3598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60664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606640" y="421668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8040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606640" y="2336760"/>
            <a:ext cx="469116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80400" y="4216680"/>
            <a:ext cx="9613440" cy="171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1" name="Picture 6"/>
          <p:cNvPicPr/>
          <p:nvPr/>
        </p:nvPicPr>
        <p:blipFill>
          <a:blip r:embed="rId15"/>
          <a:stretch/>
        </p:blipFill>
        <p:spPr>
          <a:xfrm>
            <a:off x="0" y="4242960"/>
            <a:ext cx="8967600" cy="275760"/>
          </a:xfrm>
          <a:prstGeom prst="rect">
            <a:avLst/>
          </a:prstGeom>
          <a:ln>
            <a:noFill/>
          </a:ln>
        </p:spPr>
      </p:pic>
      <p:pic>
        <p:nvPicPr>
          <p:cNvPr id="2" name="Picture 7"/>
          <p:cNvPicPr/>
          <p:nvPr/>
        </p:nvPicPr>
        <p:blipFill>
          <a:blip r:embed="rId16"/>
          <a:stretch/>
        </p:blipFill>
        <p:spPr>
          <a:xfrm>
            <a:off x="9111600" y="4243680"/>
            <a:ext cx="3076920" cy="27648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0" y="2590200"/>
            <a:ext cx="8967600" cy="16599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2"/>
          <p:cNvSpPr/>
          <p:nvPr/>
        </p:nvSpPr>
        <p:spPr>
          <a:xfrm>
            <a:off x="9111600" y="2590200"/>
            <a:ext cx="3076920" cy="1659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3"/>
          <p:cNvSpPr>
            <a:spLocks noGrp="1"/>
          </p:cNvSpPr>
          <p:nvPr>
            <p:ph type="title"/>
          </p:nvPr>
        </p:nvSpPr>
        <p:spPr>
          <a:xfrm>
            <a:off x="680400" y="2733840"/>
            <a:ext cx="8143920" cy="137268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9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Trebuchet MS"/>
              </a:rPr>
              <a:t>Click to edit Master title style</a:t>
            </a:r>
          </a:p>
        </p:txBody>
      </p:sp>
      <p:sp>
        <p:nvSpPr>
          <p:cNvPr id="6" name="PlaceHolder 4"/>
          <p:cNvSpPr>
            <a:spLocks noGrp="1"/>
          </p:cNvSpPr>
          <p:nvPr>
            <p:ph type="dt"/>
          </p:nvPr>
        </p:nvSpPr>
        <p:spPr>
          <a:xfrm>
            <a:off x="7551000" y="593604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154892A-4AAD-447E-8847-8FFBD748EAB6}" type="datetime">
              <a:rPr lang="en-IN" sz="1050" b="0" strike="noStrike" spc="-1">
                <a:solidFill>
                  <a:srgbClr val="FFFFFF"/>
                </a:solidFill>
                <a:latin typeface="Trebuchet MS"/>
              </a:rPr>
              <a:t>03-08-2022</a:t>
            </a:fld>
            <a:endParaRPr lang="en-IN" sz="1050" b="0" strike="noStrike" spc="-1"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ftr"/>
          </p:nvPr>
        </p:nvSpPr>
        <p:spPr>
          <a:xfrm>
            <a:off x="680400" y="5936040"/>
            <a:ext cx="687024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sldNum"/>
          </p:nvPr>
        </p:nvSpPr>
        <p:spPr>
          <a:xfrm>
            <a:off x="9255240" y="2750400"/>
            <a:ext cx="1171440" cy="13561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77E13D8-B4D9-4D92-8C5D-DB677F6265C4}" type="slidenum">
              <a:rPr lang="en-IN" sz="3600" b="0" strike="noStrike" spc="-1">
                <a:solidFill>
                  <a:srgbClr val="FFFFFF"/>
                </a:solidFill>
                <a:latin typeface="Trebuchet MS"/>
              </a:rPr>
              <a:t>‹#›</a:t>
            </a:fld>
            <a:endParaRPr lang="en-IN" sz="3600" b="0" strike="noStrike" spc="-1">
              <a:latin typeface="Times New Roman"/>
            </a:endParaRPr>
          </a:p>
        </p:txBody>
      </p:sp>
      <p:sp>
        <p:nvSpPr>
          <p:cNvPr id="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Trebuchet M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Trebuchet M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Trebuchet M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Trebuchet M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rebuchet M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rebuchet M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rebuchet M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47" name="Picture 14"/>
          <p:cNvPicPr/>
          <p:nvPr/>
        </p:nvPicPr>
        <p:blipFill>
          <a:blip r:embed="rId15"/>
          <a:stretch/>
        </p:blipFill>
        <p:spPr>
          <a:xfrm>
            <a:off x="0" y="1970280"/>
            <a:ext cx="10437480" cy="320760"/>
          </a:xfrm>
          <a:prstGeom prst="rect">
            <a:avLst/>
          </a:prstGeom>
          <a:ln>
            <a:noFill/>
          </a:ln>
        </p:spPr>
      </p:pic>
      <p:pic>
        <p:nvPicPr>
          <p:cNvPr id="48" name="Picture 15"/>
          <p:cNvPicPr/>
          <p:nvPr/>
        </p:nvPicPr>
        <p:blipFill>
          <a:blip r:embed="rId16"/>
          <a:stretch/>
        </p:blipFill>
        <p:spPr>
          <a:xfrm>
            <a:off x="10585800" y="1971360"/>
            <a:ext cx="1602720" cy="1440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0" y="609480"/>
            <a:ext cx="10437480" cy="136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2"/>
          <p:cNvSpPr/>
          <p:nvPr/>
        </p:nvSpPr>
        <p:spPr>
          <a:xfrm>
            <a:off x="10585800" y="609480"/>
            <a:ext cx="1602720" cy="13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80400" y="753120"/>
            <a:ext cx="9613440" cy="10807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rebuchet MS"/>
              </a:rPr>
              <a:t>Click to edit Master title style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80400" y="2336760"/>
            <a:ext cx="9613440" cy="359892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rebuchet MS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rebuchet MS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Trebuchet MS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Trebuchet MS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Trebuchet MS"/>
              </a:rPr>
              <a:t>Fifth level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>
            <a:off x="7551000" y="593604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5F4FE9B-FB2E-4982-94B1-A8FC4C680820}" type="datetime">
              <a:rPr lang="en-IN" sz="1050" b="0" strike="noStrike" spc="-1">
                <a:solidFill>
                  <a:srgbClr val="FFFFFF"/>
                </a:solidFill>
                <a:latin typeface="Trebuchet MS"/>
              </a:rPr>
              <a:t>03-08-2022</a:t>
            </a:fld>
            <a:endParaRPr lang="en-IN" sz="1050" b="0" strike="noStrike" spc="-1"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>
            <a:off x="680400" y="5936040"/>
            <a:ext cx="687024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729440" y="753120"/>
            <a:ext cx="1153800" cy="1090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0CCD890-B7B6-453C-91D9-63881C16A5C9}" type="slidenum">
              <a:rPr lang="en-IN" sz="3600" b="0" strike="noStrike" spc="-1">
                <a:solidFill>
                  <a:srgbClr val="FFFFFF"/>
                </a:solidFill>
                <a:latin typeface="Trebuchet MS"/>
              </a:rPr>
              <a:t>‹#›</a:t>
            </a:fld>
            <a:endParaRPr lang="en-IN" sz="36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6.gif"/><Relationship Id="rId7" Type="http://schemas.openxmlformats.org/officeDocument/2006/relationships/image" Target="../media/image1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17.gif"/><Relationship Id="rId9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2"/>
          <p:cNvSpPr/>
          <p:nvPr/>
        </p:nvSpPr>
        <p:spPr>
          <a:xfrm>
            <a:off x="4968020" y="4572013"/>
            <a:ext cx="4325040" cy="859795"/>
          </a:xfrm>
          <a:prstGeom prst="rect">
            <a:avLst/>
          </a:prstGeom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anchor="b"/>
          <a:lstStyle/>
          <a:p>
            <a:pPr algn="r">
              <a:lnSpc>
                <a:spcPct val="90000"/>
              </a:lnSpc>
            </a:pPr>
            <a:endParaRPr lang="en-IN" sz="1600" b="1" strike="noStrike" spc="-1" dirty="0">
              <a:solidFill>
                <a:srgbClr val="000000"/>
              </a:solidFill>
              <a:latin typeface="Trebuchet MS"/>
            </a:endParaRPr>
          </a:p>
          <a:p>
            <a:pPr algn="r">
              <a:lnSpc>
                <a:spcPct val="90000"/>
              </a:lnSpc>
            </a:pPr>
            <a:r>
              <a:rPr lang="en-IN" sz="1600" b="1" spc="-1" dirty="0">
                <a:solidFill>
                  <a:srgbClr val="000000"/>
                </a:solidFill>
                <a:latin typeface="Trebuchet MS"/>
              </a:rPr>
              <a:t>PRESENTED BY: </a:t>
            </a:r>
          </a:p>
          <a:p>
            <a:pPr algn="r">
              <a:lnSpc>
                <a:spcPct val="9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latin typeface="Trebuchet MS"/>
              </a:rPr>
              <a:t>SURESH B.TECH-IT</a:t>
            </a:r>
          </a:p>
          <a:p>
            <a:pPr algn="r">
              <a:lnSpc>
                <a:spcPct val="90000"/>
              </a:lnSpc>
            </a:pPr>
            <a:r>
              <a:rPr lang="en-IN" sz="1600" b="1" spc="-1" dirty="0">
                <a:solidFill>
                  <a:srgbClr val="000000"/>
                </a:solidFill>
                <a:latin typeface="Trebuchet MS"/>
              </a:rPr>
              <a:t>8</a:t>
            </a:r>
            <a:r>
              <a:rPr lang="en-IN" sz="1600" b="1" spc="-1" baseline="30000" dirty="0">
                <a:solidFill>
                  <a:srgbClr val="000000"/>
                </a:solidFill>
                <a:latin typeface="Trebuchet MS"/>
              </a:rPr>
              <a:t>TH</a:t>
            </a:r>
            <a:r>
              <a:rPr lang="en-IN" sz="1600" b="1" spc="-1" dirty="0">
                <a:solidFill>
                  <a:srgbClr val="000000"/>
                </a:solidFill>
                <a:latin typeface="Trebuchet MS"/>
              </a:rPr>
              <a:t> SEMESTER </a:t>
            </a:r>
            <a:r>
              <a:rPr lang="en-IN" sz="1600" b="1" strike="noStrike" spc="-1" dirty="0">
                <a:solidFill>
                  <a:srgbClr val="000000"/>
                </a:solidFill>
                <a:latin typeface="Trebuchet MS"/>
              </a:rPr>
              <a:t>63541</a:t>
            </a:r>
            <a:endParaRPr lang="en-IN" sz="1600" b="0" strike="noStrike" spc="-1" dirty="0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4968020" y="5713469"/>
            <a:ext cx="4320000" cy="830789"/>
          </a:xfrm>
          <a:prstGeom prst="rect">
            <a:avLst/>
          </a:prstGeom>
          <a:ln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anchor="b"/>
          <a:lstStyle/>
          <a:p>
            <a:pPr algn="r">
              <a:lnSpc>
                <a:spcPct val="9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latin typeface="Trebuchet MS"/>
              </a:rPr>
              <a:t>Project Guide:</a:t>
            </a:r>
            <a:endParaRPr lang="en-IN" sz="1600" b="0" strike="noStrike" spc="-1" dirty="0">
              <a:latin typeface="Arial"/>
            </a:endParaRPr>
          </a:p>
          <a:p>
            <a:pPr algn="r">
              <a:lnSpc>
                <a:spcPct val="90000"/>
              </a:lnSpc>
            </a:pPr>
            <a:r>
              <a:rPr lang="en-IN" sz="1600" b="1" strike="noStrike" spc="-1" dirty="0">
                <a:solidFill>
                  <a:srgbClr val="000000"/>
                </a:solidFill>
                <a:latin typeface="Trebuchet MS"/>
              </a:rPr>
              <a:t>ER. AKSAHY BHARDWAJ</a:t>
            </a:r>
          </a:p>
          <a:p>
            <a:pPr algn="r">
              <a:lnSpc>
                <a:spcPct val="90000"/>
              </a:lnSpc>
            </a:pPr>
            <a:r>
              <a:rPr lang="en-IN" sz="1600" b="1" spc="-1" dirty="0">
                <a:solidFill>
                  <a:srgbClr val="000000"/>
                </a:solidFill>
                <a:latin typeface="Trebuchet MS"/>
              </a:rPr>
              <a:t>(ASSISTANT PROFESSOR)</a:t>
            </a:r>
            <a:endParaRPr lang="en-IN" sz="16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90953-07E6-4354-B76C-CDCC720B5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60" y="1410268"/>
            <a:ext cx="2648732" cy="2648732"/>
          </a:xfrm>
          <a:prstGeom prst="rect">
            <a:avLst/>
          </a:prstGeom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A8F2B2B3-31FA-43F9-A253-15F6329298B3}"/>
              </a:ext>
            </a:extLst>
          </p:cNvPr>
          <p:cNvSpPr txBox="1"/>
          <p:nvPr/>
        </p:nvSpPr>
        <p:spPr>
          <a:xfrm>
            <a:off x="0" y="2576880"/>
            <a:ext cx="8966579" cy="1658880"/>
          </a:xfrm>
          <a:prstGeom prst="rect">
            <a:avLst/>
          </a:prstGeom>
          <a:gradFill rotWithShape="0">
            <a:gsLst>
              <a:gs pos="0">
                <a:srgbClr val="FAE0D1"/>
              </a:gs>
              <a:gs pos="100000">
                <a:srgbClr val="F4BC97"/>
              </a:gs>
            </a:gsLst>
            <a:lin ang="5400000"/>
          </a:gradFill>
          <a:ln w="9360">
            <a:solidFill>
              <a:srgbClr val="F09415"/>
            </a:solidFill>
            <a:round/>
          </a:ln>
        </p:spPr>
        <p:txBody>
          <a:bodyPr anchor="b"/>
          <a:lstStyle/>
          <a:p>
            <a:pPr algn="r">
              <a:lnSpc>
                <a:spcPct val="90000"/>
              </a:lnSpc>
            </a:pPr>
            <a:endParaRPr lang="en-US" sz="5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92" name="TextShape 1"/>
          <p:cNvSpPr txBox="1"/>
          <p:nvPr/>
        </p:nvSpPr>
        <p:spPr>
          <a:xfrm>
            <a:off x="1781268" y="2576880"/>
            <a:ext cx="5964072" cy="1658880"/>
          </a:xfrm>
          <a:prstGeom prst="rect">
            <a:avLst/>
          </a:prstGeom>
          <a:gradFill rotWithShape="0">
            <a:gsLst>
              <a:gs pos="0">
                <a:srgbClr val="FAE0D1"/>
              </a:gs>
              <a:gs pos="100000">
                <a:srgbClr val="F4BC97"/>
              </a:gs>
            </a:gsLst>
            <a:lin ang="5400000"/>
          </a:gradFill>
          <a:ln w="9360">
            <a:solidFill>
              <a:srgbClr val="F09415"/>
            </a:solidFill>
            <a:round/>
          </a:ln>
        </p:spPr>
        <p:txBody>
          <a:bodyPr anchor="b"/>
          <a:lstStyle/>
          <a:p>
            <a:pPr algn="r">
              <a:lnSpc>
                <a:spcPct val="9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Trebuchet MS"/>
              </a:rPr>
              <a:t>Buck’s QUEST</a:t>
            </a:r>
          </a:p>
          <a:p>
            <a:pPr algn="r">
              <a:lnSpc>
                <a:spcPct val="90000"/>
              </a:lnSpc>
            </a:pPr>
            <a:r>
              <a:rPr lang="en-US" sz="5400" spc="-1" dirty="0">
                <a:solidFill>
                  <a:srgbClr val="000000"/>
                </a:solidFill>
                <a:latin typeface="Trebuchet MS"/>
              </a:rPr>
              <a:t>THE GAME</a:t>
            </a:r>
            <a:endParaRPr lang="en-US" sz="5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-1" y="2575197"/>
            <a:ext cx="8966579" cy="1682903"/>
          </a:xfrm>
          <a:prstGeom prst="rect">
            <a:avLst/>
          </a:prstGeom>
          <a:gradFill rotWithShape="0">
            <a:gsLst>
              <a:gs pos="0">
                <a:srgbClr val="E9E6D4"/>
              </a:gs>
              <a:gs pos="100000">
                <a:srgbClr val="D6CEAA"/>
              </a:gs>
            </a:gsLst>
            <a:lin ang="5400000"/>
          </a:gradFill>
          <a:ln w="9360">
            <a:solidFill>
              <a:srgbClr val="C1B56B"/>
            </a:solidFill>
            <a:round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Trebuchet MS"/>
              </a:rPr>
              <a:t>GDD</a:t>
            </a:r>
            <a:endParaRPr lang="en-US" sz="5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97FF0-9BA8-476E-A023-A7968F04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60" y="1410268"/>
            <a:ext cx="2648732" cy="26487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80400" y="2336760"/>
            <a:ext cx="9746490" cy="429605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It is the Blue-print for game development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Designed by Game Designer very similar to a Film Director.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It is highly descriptive living document for video game development.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It is contained of following type of structure: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1. Deign</a:t>
            </a: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ing the Play	2. Creating the Prototype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3. </a:t>
            </a: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Theme/Genre		4. Game Mechanics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5. Project Scope</a:t>
            </a: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		6. Assets Development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7. Programming		8. Deployment</a:t>
            </a:r>
            <a:endParaRPr lang="en-US" sz="2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GDD (GAME DESIGN DOCUMENT)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6ED39-5F4C-4E37-ACC8-3E9B92AC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80400" y="753120"/>
            <a:ext cx="9613440" cy="1080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rebuchet MS"/>
              </a:rPr>
              <a:t>MODULES</a:t>
            </a:r>
          </a:p>
        </p:txBody>
      </p:sp>
      <p:sp>
        <p:nvSpPr>
          <p:cNvPr id="107" name="TextShape 2"/>
          <p:cNvSpPr txBox="1"/>
          <p:nvPr/>
        </p:nvSpPr>
        <p:spPr>
          <a:xfrm>
            <a:off x="161066" y="2350408"/>
            <a:ext cx="9613440" cy="3598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PROTOTYPE IS EARLY SAMPLE OF SOFTWARE TO TEST OUT THE NECESSARY CASES AND SUCCES RATE OF THE CURRENT PLAY.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A prototype is generally used to evaluate a new design to enhance precision by system analysts and users.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Puzzle video games make up a unique genre of video games that emphasize </a:t>
            </a:r>
            <a:r>
              <a:rPr lang="en-US" sz="2400" spc="-1">
                <a:solidFill>
                  <a:srgbClr val="FFFFFF"/>
                </a:solidFill>
                <a:latin typeface="Trebuchet MS"/>
              </a:rPr>
              <a:t>puzzle solving.</a:t>
            </a:r>
            <a:endParaRPr lang="en-US" sz="2400" spc="-1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96154-BC19-42E7-9EB3-37214C691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1D391A45-2273-4C36-8A3E-7440108A3835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PROTOTYPING, THEME AND GENRE</a:t>
            </a:r>
            <a:endParaRPr lang="en-IN" sz="3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80400" y="753120"/>
            <a:ext cx="9613440" cy="1080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Trebuchet MS"/>
              </a:rPr>
              <a:t>User/Customer login</a:t>
            </a:r>
            <a:endParaRPr lang="en-US" sz="3600" b="0" strike="noStrike" spc="-1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61615-2DFA-46C2-8272-A4CFE606D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184285F1-8874-48AB-8981-8270B5D76919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ANIMATIONS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FEAF6-2F1C-480A-B164-1A125CF37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16" y="4421874"/>
            <a:ext cx="2447600" cy="244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513EBA-C0FE-4EAE-AB70-5C321FA4F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4" y="4428697"/>
            <a:ext cx="2436125" cy="2436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D1F04-3B52-4321-89B2-F7F3FD46A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1985749"/>
            <a:ext cx="2436125" cy="2436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5FA9BE-91A4-4E7F-B5D1-B4F732594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453" y="2215489"/>
            <a:ext cx="2206386" cy="2206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8C630D-0920-4777-9F28-5A4248BA9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451" y="4672086"/>
            <a:ext cx="2197388" cy="2197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3CB3AD-1414-47B9-99D3-3DF96F4A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3" y="2008972"/>
            <a:ext cx="2447601" cy="2447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E87F56-D98B-4B05-8B8E-2AF702E55B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27" y="2972154"/>
            <a:ext cx="2456597" cy="24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58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80400" y="753120"/>
            <a:ext cx="9613440" cy="1080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Trebuchet MS"/>
              </a:rPr>
              <a:t>User/Customer login</a:t>
            </a:r>
            <a:endParaRPr lang="en-US" sz="3600" b="0" strike="noStrike" spc="-1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680400" y="2336760"/>
            <a:ext cx="9613440" cy="3598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61615-2DFA-46C2-8272-A4CFE606D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184285F1-8874-48AB-8981-8270B5D76919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000000"/>
                </a:solidFill>
                <a:latin typeface="Trebuchet MS"/>
              </a:rPr>
              <a:t>SPRITES AND</a:t>
            </a: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 TEXTURES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0845D-1FBD-4C4A-8CA2-6A9ADA88AF4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778" y="3130170"/>
            <a:ext cx="2214065" cy="221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5F96A-7E38-469D-9AAB-DB4C412032D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39" y="2140410"/>
            <a:ext cx="4686300" cy="4436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680400" y="753120"/>
            <a:ext cx="9613440" cy="1080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Trebuchet MS"/>
              </a:rPr>
              <a:t>Driver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E6C96-C887-4BC5-83D2-7863D825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B9D3E12F-56CB-46C8-B252-39FFFF1AA7AB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SCREENSHOTS SHOWING GAME DEVELOPMENT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8F6F5-4C56-4840-8A60-61567A66A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90" y="1965278"/>
            <a:ext cx="8702419" cy="48927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CDB48-FC0D-4149-B39C-98F30A78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FB7249-8A72-4350-B922-B7E813C1D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71" y="1965278"/>
            <a:ext cx="8702420" cy="4892722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94A46EBF-436E-462A-BC14-7A27AE73F175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SCREENSHOTS SHOWING GAME DEVELOPMENT</a:t>
            </a:r>
            <a:endParaRPr lang="en-IN" sz="3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CDB48-FC0D-4149-B39C-98F30A78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DB566B-5DD0-41EB-B1BA-DAD2BEC82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20" y="1965278"/>
            <a:ext cx="8750970" cy="4920018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9470648F-BFF9-44C9-9110-98EA4EF27790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SCREENSHOTS SHOWING GAME DEVELOPMENT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977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CDB48-FC0D-4149-B39C-98F30A78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02DAE-EDB9-4422-A72B-9F6AA03A9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69" y="1965278"/>
            <a:ext cx="8711821" cy="4898008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7B0907E5-C06B-4AFF-BD7F-7221021B5811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SCREENSHOTS SHOWING GAME DEVELOPMENT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2437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CDB48-FC0D-4149-B39C-98F30A78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AA47A8-D29E-45C7-86D3-09C045AE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17" y="1965278"/>
            <a:ext cx="8698173" cy="4890334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4805047C-6626-4B8B-A413-47E0E841E9E4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SCREENSHOTS SHOWING GAME DEVELOPMENT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73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2"/>
          <p:cNvSpPr txBox="1"/>
          <p:nvPr/>
        </p:nvSpPr>
        <p:spPr>
          <a:xfrm>
            <a:off x="680400" y="2883732"/>
            <a:ext cx="8627373" cy="287668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latin typeface="Trebuchet MS"/>
              </a:rPr>
              <a:t>WE WILL WALK THROUGH</a:t>
            </a:r>
          </a:p>
          <a:p>
            <a:pPr marL="36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endParaRPr lang="en-US" sz="2400" spc="-1" dirty="0">
              <a:solidFill>
                <a:srgbClr val="FFFFFF"/>
              </a:solidFill>
              <a:latin typeface="Trebuchet MS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1. INTRODUCTION TO THE GAME</a:t>
            </a: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2. PLANNING GAMEPLAY AND LEVEL DESIGN</a:t>
            </a: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3. GAME DESIGN DOCUMENT AND</a:t>
            </a: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4. DEPLOYMENT</a:t>
            </a:r>
            <a:endParaRPr lang="en-US" sz="2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B4A10-9589-46A9-89B3-C21D2D475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F2DAE-F9FE-4AAB-B3FE-6B3F6F99A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75" y="4322075"/>
            <a:ext cx="2535925" cy="2535925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C01A1598-3D86-4FF2-8064-C5109CD9119E}"/>
              </a:ext>
            </a:extLst>
          </p:cNvPr>
          <p:cNvSpPr/>
          <p:nvPr/>
        </p:nvSpPr>
        <p:spPr>
          <a:xfrm>
            <a:off x="0" y="614149"/>
            <a:ext cx="10426890" cy="1364777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-1">
                <a:latin typeface="Trebuchet MS"/>
              </a:rPr>
              <a:t>BUCK’S QUEST THE GAME</a:t>
            </a:r>
            <a:endParaRPr lang="en-US" sz="3600" spc="-1" dirty="0">
              <a:latin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CDB48-FC0D-4149-B39C-98F30A78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AA47A8-D29E-45C7-86D3-09C045AE9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17" y="1965278"/>
            <a:ext cx="8698173" cy="4890334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8AC14654-575F-47D3-9F04-EF7969890CB8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SCREENSHOTS SHOWING GAME DEVELOPMENT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7187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CDB48-FC0D-4149-B39C-98F30A78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8AC14654-575F-47D3-9F04-EF7969890CB8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PROGRAMMING SCRIPTS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CD1B6A06-61DC-441A-A613-4AB3459B0076}"/>
              </a:ext>
            </a:extLst>
          </p:cNvPr>
          <p:cNvSpPr txBox="1"/>
          <p:nvPr/>
        </p:nvSpPr>
        <p:spPr>
          <a:xfrm>
            <a:off x="776929" y="2325558"/>
            <a:ext cx="6347202" cy="3954454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400" b="1" spc="-1" dirty="0">
                <a:solidFill>
                  <a:srgbClr val="FFFFFF"/>
                </a:solidFill>
                <a:latin typeface="Trebuchet MS"/>
              </a:rPr>
              <a:t>SCRIPTS</a:t>
            </a:r>
            <a:r>
              <a:rPr lang="en-US" sz="2400" b="1" strike="noStrike" spc="-1" dirty="0">
                <a:solidFill>
                  <a:srgbClr val="FFFFFF"/>
                </a:solidFill>
                <a:latin typeface="Trebuchet MS"/>
              </a:rPr>
              <a:t>: - </a:t>
            </a: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1. BUCK’S CONTROL</a:t>
            </a:r>
          </a:p>
          <a:p>
            <a:pPr marL="36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Player Locomotion:</a:t>
            </a:r>
          </a:p>
          <a:p>
            <a:pPr marL="45756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AutoNum type="arabicPeriod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Player walk.</a:t>
            </a:r>
          </a:p>
          <a:p>
            <a:pPr marL="45756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AutoNum type="arabicPeriod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Player Jump.</a:t>
            </a:r>
          </a:p>
          <a:p>
            <a:pPr marL="45756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AutoNum type="arabicPeriod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Player run.</a:t>
            </a:r>
          </a:p>
          <a:p>
            <a:pPr marL="45756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AutoNum type="arabicPeriod"/>
            </a:pPr>
            <a:endParaRPr lang="en-US" sz="2400" spc="-1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C5C5F-7073-494E-B1A1-A7F5FBACDA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4" t="30439" r="31381" b="19786"/>
          <a:stretch/>
        </p:blipFill>
        <p:spPr>
          <a:xfrm>
            <a:off x="6250675" y="2868071"/>
            <a:ext cx="4681182" cy="341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CDB48-FC0D-4149-B39C-98F30A78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8AC14654-575F-47D3-9F04-EF7969890CB8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000000"/>
                </a:solidFill>
                <a:latin typeface="Trebuchet MS"/>
              </a:rPr>
              <a:t>PLAYER WALK CONTROLS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CD1B6A06-61DC-441A-A613-4AB3459B0076}"/>
              </a:ext>
            </a:extLst>
          </p:cNvPr>
          <p:cNvSpPr txBox="1"/>
          <p:nvPr/>
        </p:nvSpPr>
        <p:spPr>
          <a:xfrm>
            <a:off x="1321558" y="2942166"/>
            <a:ext cx="9548884" cy="30730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/>
              <a:t>if (</a:t>
            </a:r>
            <a:r>
              <a:rPr lang="en-IN" dirty="0" err="1"/>
              <a:t>Input.GetKey</a:t>
            </a:r>
            <a:r>
              <a:rPr lang="en-IN" dirty="0"/>
              <a:t> ("right") &amp;&amp; !</a:t>
            </a:r>
            <a:r>
              <a:rPr lang="en-IN" dirty="0" err="1"/>
              <a:t>Input.GetKey</a:t>
            </a:r>
            <a:r>
              <a:rPr lang="en-IN" dirty="0"/>
              <a:t> (</a:t>
            </a:r>
            <a:r>
              <a:rPr lang="en-IN" dirty="0" err="1"/>
              <a:t>KeyCode.RightControl</a:t>
            </a:r>
            <a:r>
              <a:rPr lang="en-IN" dirty="0"/>
              <a:t>)) {</a:t>
            </a:r>
            <a:endParaRPr lang="en-US" dirty="0"/>
          </a:p>
          <a:p>
            <a:r>
              <a:rPr lang="en-IN" dirty="0"/>
              <a:t>			</a:t>
            </a:r>
            <a:r>
              <a:rPr lang="en-IN" dirty="0" err="1"/>
              <a:t>speedX</a:t>
            </a:r>
            <a:r>
              <a:rPr lang="en-IN" dirty="0"/>
              <a:t> = </a:t>
            </a:r>
            <a:r>
              <a:rPr lang="en-IN" dirty="0" err="1"/>
              <a:t>walkSpeed</a:t>
            </a:r>
            <a:r>
              <a:rPr lang="en-IN" dirty="0"/>
              <a:t>;</a:t>
            </a:r>
            <a:endParaRPr lang="en-US" dirty="0"/>
          </a:p>
          <a:p>
            <a:r>
              <a:rPr lang="en-IN" dirty="0"/>
              <a:t>			render2D.flipX = false;</a:t>
            </a:r>
            <a:endParaRPr lang="en-US" dirty="0"/>
          </a:p>
          <a:p>
            <a:r>
              <a:rPr lang="en-IN" dirty="0"/>
              <a:t>			</a:t>
            </a:r>
            <a:r>
              <a:rPr lang="en-IN" dirty="0" err="1"/>
              <a:t>animator.SetInteger</a:t>
            </a:r>
            <a:r>
              <a:rPr lang="en-IN" dirty="0"/>
              <a:t> ("</a:t>
            </a:r>
            <a:r>
              <a:rPr lang="en-IN" dirty="0" err="1"/>
              <a:t>AnimState</a:t>
            </a:r>
            <a:r>
              <a:rPr lang="en-IN" dirty="0"/>
              <a:t>", 1);</a:t>
            </a:r>
            <a:endParaRPr lang="en-US" dirty="0"/>
          </a:p>
          <a:p>
            <a:r>
              <a:rPr lang="en-IN" dirty="0"/>
              <a:t>		} else if (</a:t>
            </a:r>
            <a:r>
              <a:rPr lang="en-IN" dirty="0" err="1"/>
              <a:t>Input.GetKey</a:t>
            </a:r>
            <a:r>
              <a:rPr lang="en-IN" dirty="0"/>
              <a:t> ("left")&amp;&amp; !</a:t>
            </a:r>
            <a:r>
              <a:rPr lang="en-IN" dirty="0" err="1"/>
              <a:t>Input.GetKey</a:t>
            </a:r>
            <a:r>
              <a:rPr lang="en-IN" dirty="0"/>
              <a:t> (</a:t>
            </a:r>
            <a:r>
              <a:rPr lang="en-IN" dirty="0" err="1"/>
              <a:t>KeyCode.RightControl</a:t>
            </a:r>
            <a:r>
              <a:rPr lang="en-IN" dirty="0"/>
              <a:t>)) {</a:t>
            </a:r>
            <a:endParaRPr lang="en-US" dirty="0"/>
          </a:p>
          <a:p>
            <a:r>
              <a:rPr lang="en-IN" dirty="0"/>
              <a:t>			</a:t>
            </a:r>
            <a:r>
              <a:rPr lang="en-IN" dirty="0" err="1"/>
              <a:t>speedX</a:t>
            </a:r>
            <a:r>
              <a:rPr lang="en-IN" dirty="0"/>
              <a:t> = -</a:t>
            </a:r>
            <a:r>
              <a:rPr lang="en-IN" dirty="0" err="1"/>
              <a:t>walkSpeed</a:t>
            </a:r>
            <a:r>
              <a:rPr lang="en-IN" dirty="0"/>
              <a:t>;</a:t>
            </a:r>
            <a:endParaRPr lang="en-US" dirty="0"/>
          </a:p>
          <a:p>
            <a:r>
              <a:rPr lang="en-IN" dirty="0"/>
              <a:t>			render2D.flipX = true;</a:t>
            </a:r>
            <a:endParaRPr lang="en-US" dirty="0"/>
          </a:p>
          <a:p>
            <a:r>
              <a:rPr lang="en-IN" dirty="0"/>
              <a:t>			</a:t>
            </a:r>
            <a:r>
              <a:rPr lang="en-IN" dirty="0" err="1"/>
              <a:t>animator.SetInteger</a:t>
            </a:r>
            <a:r>
              <a:rPr lang="en-IN" dirty="0"/>
              <a:t> ("</a:t>
            </a:r>
            <a:r>
              <a:rPr lang="en-IN" dirty="0" err="1"/>
              <a:t>AnimState</a:t>
            </a:r>
            <a:r>
              <a:rPr lang="en-IN" dirty="0"/>
              <a:t>", 1);</a:t>
            </a:r>
            <a:endParaRPr lang="en-US" dirty="0"/>
          </a:p>
          <a:p>
            <a:r>
              <a:rPr lang="en-IN" dirty="0"/>
              <a:t>		}else</a:t>
            </a:r>
            <a:endParaRPr lang="en-US" dirty="0"/>
          </a:p>
          <a:p>
            <a:r>
              <a:rPr lang="en-IN" dirty="0"/>
              <a:t>			</a:t>
            </a:r>
            <a:r>
              <a:rPr lang="en-IN" dirty="0" err="1"/>
              <a:t>animator.SetInteger</a:t>
            </a:r>
            <a:r>
              <a:rPr lang="en-IN" dirty="0"/>
              <a:t> ("</a:t>
            </a:r>
            <a:r>
              <a:rPr lang="en-IN" dirty="0" err="1"/>
              <a:t>AnimState</a:t>
            </a:r>
            <a:r>
              <a:rPr lang="en-IN" dirty="0"/>
              <a:t>", 0);</a:t>
            </a:r>
            <a:endParaRPr lang="en-US" dirty="0"/>
          </a:p>
          <a:p>
            <a:pPr marL="457560" indent="-45720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AutoNum type="arabicPeriod"/>
            </a:pPr>
            <a:endParaRPr lang="en-US" sz="2400" spc="-1" dirty="0">
              <a:solidFill>
                <a:srgbClr val="FFFFF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7194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CDB48-FC0D-4149-B39C-98F30A78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8AC14654-575F-47D3-9F04-EF7969890CB8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000000"/>
                </a:solidFill>
                <a:latin typeface="Trebuchet MS"/>
              </a:rPr>
              <a:t>LOADING NEXT SCENE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CD1B6A06-61DC-441A-A613-4AB3459B0076}"/>
              </a:ext>
            </a:extLst>
          </p:cNvPr>
          <p:cNvSpPr txBox="1"/>
          <p:nvPr/>
        </p:nvSpPr>
        <p:spPr>
          <a:xfrm>
            <a:off x="1321558" y="1965278"/>
            <a:ext cx="9105332" cy="48927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r>
              <a:rPr lang="en-IN" dirty="0"/>
              <a:t>	// Update is called once per frame</a:t>
            </a:r>
            <a:endParaRPr lang="en-US" dirty="0"/>
          </a:p>
          <a:p>
            <a:r>
              <a:rPr lang="en-IN" dirty="0"/>
              <a:t>	void Update () {</a:t>
            </a:r>
            <a:endParaRPr lang="en-US" dirty="0"/>
          </a:p>
          <a:p>
            <a:r>
              <a:rPr lang="en-IN" dirty="0"/>
              <a:t>		timer1 += </a:t>
            </a:r>
            <a:r>
              <a:rPr lang="en-IN" dirty="0" err="1"/>
              <a:t>Time.deltaTime</a:t>
            </a:r>
            <a:r>
              <a:rPr lang="en-IN" dirty="0"/>
              <a:t>;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dirty="0"/>
              <a:t>		if (</a:t>
            </a:r>
            <a:r>
              <a:rPr lang="en-IN" dirty="0" err="1"/>
              <a:t>panelWaitTime</a:t>
            </a:r>
            <a:r>
              <a:rPr lang="en-IN" dirty="0"/>
              <a:t> &lt; timer1 &amp;&amp; !</a:t>
            </a:r>
            <a:r>
              <a:rPr lang="en-IN" dirty="0" err="1"/>
              <a:t>lockPanelLoad</a:t>
            </a:r>
            <a:r>
              <a:rPr lang="en-IN" dirty="0"/>
              <a:t>) {</a:t>
            </a:r>
            <a:endParaRPr lang="en-US" dirty="0"/>
          </a:p>
          <a:p>
            <a:r>
              <a:rPr lang="en-IN" dirty="0"/>
              <a:t>			if (</a:t>
            </a:r>
            <a:r>
              <a:rPr lang="en-IN" dirty="0" err="1"/>
              <a:t>Input.GetKeyDown</a:t>
            </a:r>
            <a:r>
              <a:rPr lang="en-IN" dirty="0"/>
              <a:t> ("space")) {</a:t>
            </a:r>
            <a:endParaRPr lang="en-US" dirty="0"/>
          </a:p>
          <a:p>
            <a:r>
              <a:rPr lang="en-IN" dirty="0"/>
              <a:t>				panel_01.SetActive (false);</a:t>
            </a:r>
            <a:endParaRPr lang="en-US" dirty="0"/>
          </a:p>
          <a:p>
            <a:r>
              <a:rPr lang="en-IN" dirty="0"/>
              <a:t>				</a:t>
            </a:r>
            <a:r>
              <a:rPr lang="en-IN" dirty="0" err="1"/>
              <a:t>lockPanelLoad</a:t>
            </a:r>
            <a:r>
              <a:rPr lang="en-IN" dirty="0"/>
              <a:t> = true;</a:t>
            </a:r>
            <a:endParaRPr lang="en-US" dirty="0"/>
          </a:p>
          <a:p>
            <a:r>
              <a:rPr lang="en-IN" dirty="0"/>
              <a:t>				panel_02.SetActive (true);</a:t>
            </a:r>
            <a:endParaRPr lang="en-US" dirty="0"/>
          </a:p>
          <a:p>
            <a:r>
              <a:rPr lang="en-IN" dirty="0"/>
              <a:t>				</a:t>
            </a:r>
            <a:r>
              <a:rPr lang="en-IN" dirty="0" err="1"/>
              <a:t>StartCoroutine</a:t>
            </a:r>
            <a:r>
              <a:rPr lang="en-IN" dirty="0"/>
              <a:t> ("Timer2");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dirty="0"/>
              <a:t>			}</a:t>
            </a:r>
            <a:endParaRPr lang="en-US" dirty="0"/>
          </a:p>
          <a:p>
            <a:r>
              <a:rPr lang="en-IN" dirty="0"/>
              <a:t>		}</a:t>
            </a:r>
            <a:endParaRPr lang="en-US" dirty="0"/>
          </a:p>
          <a:p>
            <a:r>
              <a:rPr lang="en-IN" dirty="0"/>
              <a:t>			</a:t>
            </a:r>
            <a:endParaRPr lang="en-US" dirty="0"/>
          </a:p>
          <a:p>
            <a:r>
              <a:rPr lang="en-IN" dirty="0"/>
              <a:t>		if (</a:t>
            </a:r>
            <a:r>
              <a:rPr lang="en-IN" dirty="0" err="1"/>
              <a:t>sceneWaitTime</a:t>
            </a:r>
            <a:r>
              <a:rPr lang="en-IN" dirty="0"/>
              <a:t> &lt; timer2 &amp;&amp; </a:t>
            </a:r>
            <a:r>
              <a:rPr lang="en-IN" dirty="0" err="1"/>
              <a:t>lockPanelLoad</a:t>
            </a:r>
            <a:r>
              <a:rPr lang="en-IN" dirty="0"/>
              <a:t>) {</a:t>
            </a:r>
            <a:endParaRPr lang="en-US" dirty="0"/>
          </a:p>
          <a:p>
            <a:r>
              <a:rPr lang="en-IN" dirty="0"/>
              <a:t>			if (</a:t>
            </a:r>
            <a:r>
              <a:rPr lang="en-IN" dirty="0" err="1"/>
              <a:t>Input.GetKeyDown</a:t>
            </a:r>
            <a:r>
              <a:rPr lang="en-IN" dirty="0"/>
              <a:t> ("space") &amp;&amp; !</a:t>
            </a:r>
            <a:r>
              <a:rPr lang="en-IN" dirty="0" err="1"/>
              <a:t>loadLock</a:t>
            </a:r>
            <a:r>
              <a:rPr lang="en-IN" dirty="0"/>
              <a:t>) {</a:t>
            </a:r>
            <a:endParaRPr lang="en-US" dirty="0"/>
          </a:p>
          <a:p>
            <a:r>
              <a:rPr lang="en-IN" dirty="0"/>
              <a:t>				</a:t>
            </a:r>
            <a:r>
              <a:rPr lang="en-IN" dirty="0" err="1"/>
              <a:t>LoadScene</a:t>
            </a:r>
            <a:r>
              <a:rPr lang="en-IN" dirty="0"/>
              <a:t> ();</a:t>
            </a:r>
            <a:endParaRPr lang="en-US" dirty="0"/>
          </a:p>
          <a:p>
            <a:r>
              <a:rPr lang="en-IN" dirty="0"/>
              <a:t>			}</a:t>
            </a:r>
            <a:endParaRPr lang="en-US" dirty="0"/>
          </a:p>
          <a:p>
            <a:r>
              <a:rPr lang="en-IN" dirty="0"/>
              <a:t>		}</a:t>
            </a:r>
            <a:endParaRPr lang="en-US" dirty="0"/>
          </a:p>
          <a:p>
            <a:r>
              <a:rPr lang="en-IN" dirty="0"/>
              <a:t>	}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dirty="0"/>
              <a:t>	</a:t>
            </a:r>
            <a:r>
              <a:rPr lang="en-IN" dirty="0" err="1"/>
              <a:t>IEnumerator</a:t>
            </a:r>
            <a:r>
              <a:rPr lang="en-IN" dirty="0"/>
              <a:t> Timer2(){</a:t>
            </a:r>
            <a:endParaRPr lang="en-US" dirty="0"/>
          </a:p>
          <a:p>
            <a:r>
              <a:rPr lang="en-IN" dirty="0"/>
              <a:t>		for (;;) {</a:t>
            </a:r>
            <a:endParaRPr lang="en-US" dirty="0"/>
          </a:p>
          <a:p>
            <a:r>
              <a:rPr lang="en-IN" dirty="0"/>
              <a:t>			timer2 += </a:t>
            </a:r>
            <a:r>
              <a:rPr lang="en-IN" dirty="0" err="1"/>
              <a:t>Time.deltaTime</a:t>
            </a:r>
            <a:r>
              <a:rPr lang="en-IN" dirty="0"/>
              <a:t>;</a:t>
            </a:r>
            <a:endParaRPr lang="en-US" dirty="0"/>
          </a:p>
          <a:p>
            <a:r>
              <a:rPr lang="en-IN" dirty="0"/>
              <a:t>			yield return null;</a:t>
            </a:r>
            <a:endParaRPr lang="en-US" dirty="0"/>
          </a:p>
          <a:p>
            <a:r>
              <a:rPr lang="en-IN" dirty="0"/>
              <a:t>		}</a:t>
            </a:r>
            <a:endParaRPr lang="en-US" dirty="0"/>
          </a:p>
          <a:p>
            <a:r>
              <a:rPr lang="en-IN" dirty="0"/>
              <a:t>	}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dirty="0"/>
              <a:t>	void </a:t>
            </a:r>
            <a:r>
              <a:rPr lang="en-IN" dirty="0" err="1"/>
              <a:t>LoadScene</a:t>
            </a:r>
            <a:r>
              <a:rPr lang="en-IN" dirty="0"/>
              <a:t>(){</a:t>
            </a:r>
            <a:endParaRPr lang="en-US" dirty="0"/>
          </a:p>
          <a:p>
            <a:r>
              <a:rPr lang="en-IN" dirty="0"/>
              <a:t>		</a:t>
            </a:r>
            <a:r>
              <a:rPr lang="en-IN" dirty="0" err="1"/>
              <a:t>loadLock</a:t>
            </a:r>
            <a:r>
              <a:rPr lang="en-IN" dirty="0"/>
              <a:t> = true;</a:t>
            </a:r>
            <a:endParaRPr lang="en-US" dirty="0"/>
          </a:p>
          <a:p>
            <a:r>
              <a:rPr lang="en-IN" dirty="0"/>
              <a:t>		</a:t>
            </a:r>
            <a:r>
              <a:rPr lang="en-IN" dirty="0" err="1"/>
              <a:t>SceneManager.LoadScene</a:t>
            </a:r>
            <a:r>
              <a:rPr lang="en-IN" dirty="0"/>
              <a:t> (</a:t>
            </a:r>
            <a:r>
              <a:rPr lang="en-IN" dirty="0" err="1"/>
              <a:t>nextSceneName</a:t>
            </a:r>
            <a:r>
              <a:rPr lang="en-IN" dirty="0"/>
              <a:t>);</a:t>
            </a:r>
            <a:endParaRPr lang="en-US" dirty="0"/>
          </a:p>
          <a:p>
            <a:r>
              <a:rPr lang="en-IN" dirty="0"/>
              <a:t>	}</a:t>
            </a:r>
            <a:endParaRPr lang="en-US" dirty="0"/>
          </a:p>
          <a:p>
            <a:r>
              <a:rPr lang="en-IN" dirty="0"/>
              <a:t>}</a:t>
            </a:r>
            <a:endParaRPr lang="en-US" sz="2400" spc="-1" dirty="0">
              <a:solidFill>
                <a:srgbClr val="FFFFF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548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CDB48-FC0D-4149-B39C-98F30A78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8AC14654-575F-47D3-9F04-EF7969890CB8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000000"/>
                </a:solidFill>
                <a:latin typeface="Trebuchet MS"/>
              </a:rPr>
              <a:t>GRABING THE TILE</a:t>
            </a:r>
            <a:endParaRPr lang="en-IN" sz="3600" b="0" strike="noStrike" spc="-1" dirty="0">
              <a:latin typeface="Arial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CD1B6A06-61DC-441A-A613-4AB3459B0076}"/>
              </a:ext>
            </a:extLst>
          </p:cNvPr>
          <p:cNvSpPr txBox="1"/>
          <p:nvPr/>
        </p:nvSpPr>
        <p:spPr>
          <a:xfrm>
            <a:off x="529988" y="1965278"/>
            <a:ext cx="9896902" cy="48927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/>
              <a:t>using UnityEngine;</a:t>
            </a:r>
            <a:endParaRPr lang="en-US" dirty="0"/>
          </a:p>
          <a:p>
            <a:r>
              <a:rPr lang="en-IN" dirty="0"/>
              <a:t>using System.Collections;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dirty="0"/>
              <a:t>public class </a:t>
            </a:r>
            <a:r>
              <a:rPr lang="en-IN" dirty="0" err="1"/>
              <a:t>GrabDoor</a:t>
            </a:r>
            <a:r>
              <a:rPr lang="en-IN" dirty="0"/>
              <a:t> : MonoBehaviour {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dirty="0"/>
              <a:t>	public float </a:t>
            </a:r>
            <a:r>
              <a:rPr lang="en-IN" dirty="0" err="1"/>
              <a:t>walkSpeed</a:t>
            </a:r>
            <a:r>
              <a:rPr lang="en-IN" dirty="0"/>
              <a:t> = 1;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dirty="0"/>
              <a:t>	void OnTriggerStay2D(Collider2D target){</a:t>
            </a:r>
            <a:endParaRPr lang="en-US" dirty="0"/>
          </a:p>
          <a:p>
            <a:r>
              <a:rPr lang="en-IN" dirty="0"/>
              <a:t>		if (</a:t>
            </a:r>
            <a:r>
              <a:rPr lang="en-IN" dirty="0" err="1"/>
              <a:t>target.gameObject.tag</a:t>
            </a:r>
            <a:r>
              <a:rPr lang="en-IN" dirty="0"/>
              <a:t> == "Player") {</a:t>
            </a:r>
            <a:endParaRPr lang="en-US" dirty="0"/>
          </a:p>
          <a:p>
            <a:r>
              <a:rPr lang="en-IN" dirty="0"/>
              <a:t>			if (</a:t>
            </a:r>
            <a:r>
              <a:rPr lang="en-IN" dirty="0" err="1"/>
              <a:t>Input.GetKey</a:t>
            </a:r>
            <a:r>
              <a:rPr lang="en-IN" dirty="0"/>
              <a:t> (</a:t>
            </a:r>
            <a:r>
              <a:rPr lang="en-IN" dirty="0" err="1"/>
              <a:t>KeyCode.RightControl</a:t>
            </a:r>
            <a:r>
              <a:rPr lang="en-IN" dirty="0"/>
              <a:t>) &amp;&amp; </a:t>
            </a:r>
            <a:r>
              <a:rPr lang="en-IN" dirty="0" err="1"/>
              <a:t>Input.GetKey</a:t>
            </a:r>
            <a:r>
              <a:rPr lang="en-IN" dirty="0"/>
              <a:t> ("left")) {</a:t>
            </a:r>
            <a:endParaRPr lang="en-US" dirty="0"/>
          </a:p>
          <a:p>
            <a:r>
              <a:rPr lang="en-IN" dirty="0"/>
              <a:t>				</a:t>
            </a:r>
            <a:r>
              <a:rPr lang="en-IN" dirty="0" err="1"/>
              <a:t>this.transform.Translate</a:t>
            </a:r>
            <a:r>
              <a:rPr lang="en-IN" dirty="0"/>
              <a:t> (-</a:t>
            </a:r>
            <a:r>
              <a:rPr lang="en-IN" dirty="0" err="1"/>
              <a:t>walkSpeed</a:t>
            </a:r>
            <a:r>
              <a:rPr lang="en-IN" dirty="0"/>
              <a:t>, 0f, 0f, </a:t>
            </a:r>
            <a:r>
              <a:rPr lang="en-IN" dirty="0" err="1"/>
              <a:t>Space.Self</a:t>
            </a:r>
            <a:r>
              <a:rPr lang="en-IN" dirty="0"/>
              <a:t>);</a:t>
            </a:r>
            <a:endParaRPr lang="en-US" dirty="0"/>
          </a:p>
          <a:p>
            <a:r>
              <a:rPr lang="en-IN" dirty="0"/>
              <a:t>			}</a:t>
            </a:r>
            <a:endParaRPr lang="en-US" dirty="0"/>
          </a:p>
          <a:p>
            <a:r>
              <a:rPr lang="en-IN" dirty="0"/>
              <a:t>		}</a:t>
            </a:r>
            <a:endParaRPr lang="en-US" dirty="0"/>
          </a:p>
          <a:p>
            <a:r>
              <a:rPr lang="en-IN" dirty="0"/>
              <a:t>	}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dirty="0"/>
              <a:t>}</a:t>
            </a:r>
            <a:endParaRPr lang="en-US" sz="2400" spc="-1" dirty="0">
              <a:solidFill>
                <a:srgbClr val="FFFFF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86462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-1" y="2579846"/>
            <a:ext cx="8966579" cy="1664608"/>
          </a:xfrm>
          <a:prstGeom prst="rect">
            <a:avLst/>
          </a:prstGeom>
          <a:gradFill rotWithShape="0">
            <a:gsLst>
              <a:gs pos="0">
                <a:srgbClr val="E9E6D4"/>
              </a:gs>
              <a:gs pos="100000">
                <a:srgbClr val="D6CEAA"/>
              </a:gs>
            </a:gsLst>
            <a:lin ang="5400000"/>
          </a:gradFill>
          <a:ln w="9360">
            <a:solidFill>
              <a:srgbClr val="C1B56B"/>
            </a:solidFill>
            <a:round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Trebuchet MS"/>
              </a:rPr>
              <a:t>GAME DEPLOYENT</a:t>
            </a:r>
            <a:endParaRPr lang="en-US" sz="5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848F0-CF94-47C6-A8BF-6C57C2328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60" y="1410268"/>
            <a:ext cx="2648732" cy="26487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CDB48-FC0D-4149-B39C-98F30A78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sp>
        <p:nvSpPr>
          <p:cNvPr id="23" name="CustomShape 2">
            <a:extLst>
              <a:ext uri="{FF2B5EF4-FFF2-40B4-BE49-F238E27FC236}">
                <a16:creationId xmlns:a16="http://schemas.microsoft.com/office/drawing/2014/main" id="{659D8717-98AB-4F8A-BC2C-F7F1B5C9E7B5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</a:rPr>
              <a:t>GAME DEPLOYMENT</a:t>
            </a:r>
            <a:endParaRPr kumimoji="0" lang="en-IN" sz="3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D7AFB-C9B7-4D6F-B92C-B54A7EC60D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4993693" y="1965278"/>
            <a:ext cx="5433197" cy="48927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61C475E4-6388-4636-A490-5751976F09B2}"/>
              </a:ext>
            </a:extLst>
          </p:cNvPr>
          <p:cNvSpPr txBox="1"/>
          <p:nvPr/>
        </p:nvSpPr>
        <p:spPr>
          <a:xfrm>
            <a:off x="776929" y="2325558"/>
            <a:ext cx="3194569" cy="4172161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400" b="1" strike="noStrike" spc="-1" dirty="0">
                <a:solidFill>
                  <a:srgbClr val="FFFFFF"/>
                </a:solidFill>
                <a:latin typeface="Trebuchet MS"/>
              </a:rPr>
              <a:t>Platforms: -</a:t>
            </a:r>
          </a:p>
          <a:p>
            <a:pPr marL="457560" lvl="1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1. iOS</a:t>
            </a:r>
          </a:p>
          <a:p>
            <a:pPr marL="457560" lvl="1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2. Android</a:t>
            </a:r>
          </a:p>
          <a:p>
            <a:pPr marL="457560" lvl="1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3. PlayStation</a:t>
            </a:r>
          </a:p>
          <a:p>
            <a:pPr marL="457560" lvl="1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4. Windows Store</a:t>
            </a:r>
          </a:p>
          <a:p>
            <a:pPr marL="457560" lvl="1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5. XBOX</a:t>
            </a:r>
          </a:p>
          <a:p>
            <a:pPr marL="457560" lvl="1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6. Web</a:t>
            </a:r>
          </a:p>
          <a:p>
            <a:pPr marL="457560" lvl="1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7. Linux</a:t>
            </a:r>
          </a:p>
          <a:p>
            <a:pPr marL="457560" lvl="1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8. MacOSX</a:t>
            </a:r>
            <a:endParaRPr lang="en-US" sz="2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36407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2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CDB48-FC0D-4149-B39C-98F30A78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sp>
        <p:nvSpPr>
          <p:cNvPr id="23" name="CustomShape 2">
            <a:extLst>
              <a:ext uri="{FF2B5EF4-FFF2-40B4-BE49-F238E27FC236}">
                <a16:creationId xmlns:a16="http://schemas.microsoft.com/office/drawing/2014/main" id="{659D8717-98AB-4F8A-BC2C-F7F1B5C9E7B5}"/>
              </a:ext>
            </a:extLst>
          </p:cNvPr>
          <p:cNvSpPr/>
          <p:nvPr/>
        </p:nvSpPr>
        <p:spPr>
          <a:xfrm>
            <a:off x="0" y="577988"/>
            <a:ext cx="10426890" cy="1387290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spc="-1" dirty="0">
                <a:solidFill>
                  <a:srgbClr val="000000"/>
                </a:solidFill>
                <a:latin typeface="Trebuchet MS"/>
              </a:rPr>
              <a:t>THANK YOU</a:t>
            </a:r>
            <a:endParaRPr kumimoji="0" lang="en-IN" sz="3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D7AFB-C9B7-4D6F-B92C-B54A7EC60D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0" y="1965278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D653E-CF4B-49F4-A0D0-240D399ED25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646647" y="4367392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EFD28-FC58-4373-8449-10978A4BB0A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2765733" y="2960915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F93C5E-9D07-46E1-A35A-E683A50ED2A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4713133" y="1965278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942B9-67D6-42CE-A323-4B71F695409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4148599" y="4376870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0FC33-B2B6-4363-9B1F-9A71F63DF7E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9426267" y="1979793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FB382-C959-405F-90BB-F758A3C104D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6849550" y="2960915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0F1EC-03D8-48C0-846F-4855454E7CF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9435249" y="4376870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827BCA-C0D2-43D4-9168-15EFB34F8D4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2201198" y="1958427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AC26C9-6FED-42A6-A823-5EF8363BE26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-4491" y="4376870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C7666-7576-4AD2-A471-694B60D853D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2447712" y="4376870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19868F-FF8D-42B2-81D4-3BA7356F55C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6847431" y="1979793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D01AB5-F783-4600-9D51-709CA8A4208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6875419" y="4376870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1E432D-FAA5-4425-875F-6B7C5BE89A4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1314303" y="3303990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7D0E23-60ED-44D9-AAC0-EABFC1DEE54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5926668" y="2946103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3E5418-77F2-4F78-932C-651459893BC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22110" r="50174" b="13333"/>
          <a:stretch/>
        </p:blipFill>
        <p:spPr bwMode="auto">
          <a:xfrm>
            <a:off x="8653487" y="4191407"/>
            <a:ext cx="2765733" cy="249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3720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-1" y="2579427"/>
            <a:ext cx="8966579" cy="1665027"/>
          </a:xfrm>
          <a:prstGeom prst="rect">
            <a:avLst/>
          </a:prstGeom>
          <a:gradFill rotWithShape="0">
            <a:gsLst>
              <a:gs pos="0">
                <a:srgbClr val="E9E6D4"/>
              </a:gs>
              <a:gs pos="100000">
                <a:srgbClr val="D6CEAA"/>
              </a:gs>
            </a:gsLst>
            <a:lin ang="5400000"/>
          </a:gradFill>
          <a:ln w="9360">
            <a:solidFill>
              <a:srgbClr val="C1B56B"/>
            </a:solidFill>
            <a:round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Trebuchet MS"/>
              </a:rPr>
              <a:t>INTRODUCTION</a:t>
            </a:r>
            <a:endParaRPr lang="en-US" sz="5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C1C61-7EA8-4D08-8205-6FDB24725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60" y="1410268"/>
            <a:ext cx="2648732" cy="2648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80400" y="2145690"/>
            <a:ext cx="9613440" cy="4712309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Buck’s Quest is a 2D game created in Unity Game Engine.</a:t>
            </a: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It is puzzle </a:t>
            </a: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platform game like </a:t>
            </a:r>
            <a:r>
              <a:rPr lang="en-US" sz="2400" spc="-1" dirty="0" err="1">
                <a:solidFill>
                  <a:srgbClr val="FFFFFF"/>
                </a:solidFill>
                <a:latin typeface="Trebuchet MS"/>
              </a:rPr>
              <a:t>Playdead’s</a:t>
            </a: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 Limbo game and That Level again.</a:t>
            </a:r>
            <a:endParaRPr lang="en-US" sz="2400" b="0" strike="noStrike" spc="-1" dirty="0">
              <a:solidFill>
                <a:srgbClr val="FFFFFF"/>
              </a:solidFill>
              <a:latin typeface="Trebuchet MS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It is created to explore the game development process like, game deign document AKA GDD, game programming, game story development, game deign theory, life cycle of game development.</a:t>
            </a:r>
            <a:endParaRPr lang="en-US" sz="2400" b="0" strike="noStrike" spc="-1" dirty="0">
              <a:solidFill>
                <a:srgbClr val="FFFFFF"/>
              </a:solidFill>
              <a:latin typeface="Trebuchet MS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Video game development and developer.</a:t>
            </a: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Game programming.</a:t>
            </a:r>
          </a:p>
          <a:p>
            <a:pPr marL="685800" lvl="1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Artificial Intelligence		Computer Simulation</a:t>
            </a:r>
          </a:p>
          <a:p>
            <a:pPr marL="685800" lvl="1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Computer Graphics		Physics Engine</a:t>
            </a:r>
          </a:p>
          <a:p>
            <a:pPr marL="685800" lvl="1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Network Programming	Database Programming</a:t>
            </a:r>
            <a:endParaRPr lang="en-US" sz="2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0" y="600501"/>
            <a:ext cx="10426890" cy="1364777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000000"/>
                </a:solidFill>
                <a:latin typeface="Trebuchet MS"/>
              </a:rPr>
              <a:t>INTRODUCTION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CDFB0-7540-42CB-BABC-3FB14E62F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2"/>
          <p:cNvSpPr/>
          <p:nvPr/>
        </p:nvSpPr>
        <p:spPr>
          <a:xfrm>
            <a:off x="0" y="600501"/>
            <a:ext cx="10426890" cy="1364777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000000"/>
                </a:solidFill>
                <a:latin typeface="Trebuchet MS"/>
              </a:rPr>
              <a:t>INTRODUCTION (cont..)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CDFB0-7540-42CB-BABC-3FB14E62F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94330-8052-469A-BA0E-94B382BD614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102" y="2202084"/>
            <a:ext cx="7956091" cy="44695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F25F19-29B6-48A8-B49C-BB1FBAA7B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3" y="2582290"/>
            <a:ext cx="1693419" cy="1693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DEA604-3975-468E-85CF-51CC78175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3" y="4744625"/>
            <a:ext cx="1693419" cy="1693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6E1265-CC53-4DB3-AC04-2A81E3C1E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78" y="1957600"/>
            <a:ext cx="8711821" cy="49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75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-1" y="2565779"/>
            <a:ext cx="8952931" cy="1692322"/>
          </a:xfrm>
          <a:prstGeom prst="rect">
            <a:avLst/>
          </a:prstGeom>
          <a:gradFill rotWithShape="0">
            <a:gsLst>
              <a:gs pos="0">
                <a:srgbClr val="E9E6D4"/>
              </a:gs>
              <a:gs pos="100000">
                <a:srgbClr val="D6CEAA"/>
              </a:gs>
            </a:gsLst>
            <a:lin ang="5400000"/>
          </a:gradFill>
          <a:ln w="9360">
            <a:solidFill>
              <a:srgbClr val="C1B56B"/>
            </a:solidFill>
            <a:round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Trebuchet MS"/>
              </a:rPr>
              <a:t>PLANNING GAMEPLAY AND LEVEL DESIGN</a:t>
            </a:r>
            <a:endParaRPr lang="en-US" sz="5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5B9D-D16A-4232-8883-4005E2E77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60" y="1410268"/>
            <a:ext cx="2648732" cy="26487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80400" y="2336760"/>
            <a:ext cx="9155249" cy="3598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I studied various games to come up with game idea like </a:t>
            </a:r>
            <a:r>
              <a:rPr lang="en-US" sz="2400" spc="-1" dirty="0" err="1">
                <a:solidFill>
                  <a:srgbClr val="FFFFFF"/>
                </a:solidFill>
                <a:latin typeface="Trebuchet MS"/>
              </a:rPr>
              <a:t>Playdead’s</a:t>
            </a: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 limbo, Inside and “that level again”.</a:t>
            </a: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Trebuchet MS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Setting up the constraint to develop the ideas: -</a:t>
            </a:r>
          </a:p>
          <a:p>
            <a:pPr marL="685800" lvl="1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2d game.</a:t>
            </a:r>
          </a:p>
          <a:p>
            <a:pPr marL="685800" lvl="1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Trivial locomotion.</a:t>
            </a:r>
          </a:p>
          <a:p>
            <a:pPr marL="685800" lvl="1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Straight Story and Play.</a:t>
            </a:r>
          </a:p>
          <a:p>
            <a:pPr marL="685800" lvl="1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rebuchet MS"/>
              </a:rPr>
              <a:t>Sticking to one genre, here puzzle.</a:t>
            </a: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 </a:t>
            </a: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0" y="600501"/>
            <a:ext cx="10426890" cy="1364777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000000"/>
                </a:solidFill>
                <a:latin typeface="Trebuchet MS"/>
              </a:rPr>
              <a:t>PLANNING GAMEPLAY AND GAME LEVEL DESIGN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1A49F-A189-4B18-AE31-9A47407FB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689F0-2410-4250-B7D5-609F8F06E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11" y="3483023"/>
            <a:ext cx="2352675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98511" y="2580521"/>
            <a:ext cx="3413932" cy="105812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Welcome screen </a:t>
            </a: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AKA Splash Screen:</a:t>
            </a:r>
          </a:p>
        </p:txBody>
      </p:sp>
      <p:sp>
        <p:nvSpPr>
          <p:cNvPr id="102" name="CustomShape 2"/>
          <p:cNvSpPr/>
          <p:nvPr/>
        </p:nvSpPr>
        <p:spPr>
          <a:xfrm>
            <a:off x="0" y="600501"/>
            <a:ext cx="10426890" cy="1364777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000000"/>
                </a:solidFill>
                <a:latin typeface="Trebuchet MS"/>
              </a:rPr>
              <a:t>PLANNING THE GAMEPLAY AND LEVEL DESIGN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1A49F-A189-4B18-AE31-9A47407FB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A8D1E-71C3-42F2-A40A-A9440E627E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609" y="2484987"/>
            <a:ext cx="6526620" cy="3875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FF1B7C-A6A9-41F8-8F07-70A115897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073"/>
            <a:ext cx="2988860" cy="29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410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48134" y="2207106"/>
            <a:ext cx="7412725" cy="46785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rebuchet MS"/>
              </a:rPr>
              <a:t>Abstract of Level Deign and Gameplay Plans: </a:t>
            </a:r>
          </a:p>
        </p:txBody>
      </p:sp>
      <p:sp>
        <p:nvSpPr>
          <p:cNvPr id="102" name="CustomShape 2"/>
          <p:cNvSpPr/>
          <p:nvPr/>
        </p:nvSpPr>
        <p:spPr>
          <a:xfrm>
            <a:off x="0" y="600501"/>
            <a:ext cx="10426890" cy="1364777"/>
          </a:xfrm>
          <a:prstGeom prst="rect">
            <a:avLst/>
          </a:prstGeom>
          <a:ln>
            <a:rou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 b="0" strike="noStrike" spc="-1" dirty="0">
                <a:solidFill>
                  <a:srgbClr val="000000"/>
                </a:solidFill>
                <a:latin typeface="Trebuchet MS"/>
              </a:rPr>
              <a:t>PLANNING THE GAMEPLAY AND LEVEL DESIGN (cont..)</a:t>
            </a:r>
            <a:endParaRPr lang="en-IN" sz="36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1A49F-A189-4B18-AE31-9A47407FB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43" y="402076"/>
            <a:ext cx="1410269" cy="1410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A3F331-88F8-4B4F-BA63-2FDC8E0CF45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4" y="2735687"/>
            <a:ext cx="3667765" cy="2163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3C37D-F4AF-45E1-8554-03093A218C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96" y="3580659"/>
            <a:ext cx="5123308" cy="3316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F6CF1D-81F2-4010-ACEA-916E5075CB5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063" y="2499055"/>
            <a:ext cx="3379802" cy="2163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00303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772</TotalTime>
  <Words>885</Words>
  <Application>Microsoft Office PowerPoint</Application>
  <PresentationFormat>Widescreen</PresentationFormat>
  <Paragraphs>148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Symbol</vt:lpstr>
      <vt:lpstr>Times New Roman</vt:lpstr>
      <vt:lpstr>Trebuchet MS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CAB BOOKING API</dc:title>
  <dc:subject/>
  <dc:creator>HITESH-THAKUR</dc:creator>
  <dc:description/>
  <cp:lastModifiedBy>Suresh Rao</cp:lastModifiedBy>
  <cp:revision>153</cp:revision>
  <dcterms:created xsi:type="dcterms:W3CDTF">2019-05-15T17:03:39Z</dcterms:created>
  <dcterms:modified xsi:type="dcterms:W3CDTF">2022-08-03T07:29:54Z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37</vt:i4>
  </property>
</Properties>
</file>